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IBM Plex Sans" charset="1" panose="020B0503050203000203"/>
      <p:regular r:id="rId39"/>
    </p:embeddedFont>
    <p:embeddedFont>
      <p:font typeface="Tenor Sans" charset="1" panose="02000000000000000000"/>
      <p:regular r:id="rId40"/>
    </p:embeddedFont>
    <p:embeddedFont>
      <p:font typeface="Glacial Indifference" charset="1" panose="00000000000000000000"/>
      <p:regular r:id="rId41"/>
    </p:embeddedFont>
    <p:embeddedFont>
      <p:font typeface="Fira Sans Medium" charset="1" panose="020B0603050000020004"/>
      <p:regular r:id="rId42"/>
    </p:embeddedFont>
    <p:embeddedFont>
      <p:font typeface="Fira Sans" charset="1" panose="020B0503050000020004"/>
      <p:regular r:id="rId43"/>
    </p:embeddedFont>
    <p:embeddedFont>
      <p:font typeface="Open Sans Light" charset="1" panose="020B0306030504020204"/>
      <p:regular r:id="rId44"/>
    </p:embeddedFont>
    <p:embeddedFont>
      <p:font typeface="Open Sans" charset="1" panose="020B0606030504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https://youtu.be/AWKf-SI12L0?si=Z6_DS03GFTseJFzL" TargetMode="External" Type="http://schemas.openxmlformats.org/officeDocument/2006/relationships/video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https://www.youtube.com/watch?v=IAoUogATlTQ" TargetMode="External" Type="http://schemas.openxmlformats.org/officeDocument/2006/relationships/video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9" y="0"/>
            <a:ext cx="18279551" cy="10301273"/>
          </a:xfrm>
          <a:custGeom>
            <a:avLst/>
            <a:gdLst/>
            <a:ahLst/>
            <a:cxnLst/>
            <a:rect r="r" b="b" t="t" l="l"/>
            <a:pathLst>
              <a:path h="10301273" w="18279551">
                <a:moveTo>
                  <a:pt x="0" y="0"/>
                </a:moveTo>
                <a:lnTo>
                  <a:pt x="18279551" y="0"/>
                </a:lnTo>
                <a:lnTo>
                  <a:pt x="18279551" y="10301273"/>
                </a:lnTo>
                <a:lnTo>
                  <a:pt x="0" y="10301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5915" y="1805909"/>
            <a:ext cx="7664910" cy="1872924"/>
          </a:xfrm>
          <a:custGeom>
            <a:avLst/>
            <a:gdLst/>
            <a:ahLst/>
            <a:cxnLst/>
            <a:rect r="r" b="b" t="t" l="l"/>
            <a:pathLst>
              <a:path h="1872924" w="7664910">
                <a:moveTo>
                  <a:pt x="0" y="0"/>
                </a:moveTo>
                <a:lnTo>
                  <a:pt x="7664910" y="0"/>
                </a:lnTo>
                <a:lnTo>
                  <a:pt x="7664910" y="1872924"/>
                </a:lnTo>
                <a:lnTo>
                  <a:pt x="0" y="187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47791" y="1873275"/>
            <a:ext cx="2555402" cy="149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5"/>
              </a:lnSpc>
            </a:pPr>
            <a:r>
              <a:rPr lang="en-US" sz="2835" spc="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Día, Fecha: Hora de inicio: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88326" y="1860507"/>
            <a:ext cx="3477280" cy="14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5"/>
              </a:lnSpc>
            </a:pPr>
            <a:r>
              <a:rPr lang="en-US" sz="2811" spc="-1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Sábado, 08/02/2025 08:00AM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8741" y="4457130"/>
            <a:ext cx="13257757" cy="205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5"/>
              </a:lnSpc>
            </a:pPr>
            <a:r>
              <a:rPr lang="en-US" sz="5003" spc="-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Sistemas organizacionales y gerenciales 2[N]</a:t>
            </a:r>
          </a:p>
          <a:p>
            <a:pPr algn="ctr">
              <a:lnSpc>
                <a:spcPts val="5625"/>
              </a:lnSpc>
            </a:pPr>
            <a:r>
              <a:rPr lang="en-US" sz="4018" spc="-2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José Luis Reynoso Tiú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4716" y="4313589"/>
            <a:ext cx="12518569" cy="126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  <a:spcBef>
                <a:spcPct val="0"/>
              </a:spcBef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Integran datos de marketing y de ventas, para que estos departamentos puedan colaborar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1560" y="1503259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 COLABORATIVO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733" y="3610812"/>
            <a:ext cx="7166801" cy="5874165"/>
            <a:chOff x="0" y="0"/>
            <a:chExt cx="1887553" cy="154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26035" y="1353641"/>
            <a:ext cx="5832197" cy="168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7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CONTACTOS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62466" y="802023"/>
            <a:ext cx="7166801" cy="8682954"/>
            <a:chOff x="0" y="0"/>
            <a:chExt cx="1887553" cy="22868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7553" cy="2286869"/>
            </a:xfrm>
            <a:custGeom>
              <a:avLst/>
              <a:gdLst/>
              <a:ahLst/>
              <a:cxnLst/>
              <a:rect r="r" b="b" t="t" l="l"/>
              <a:pathLst>
                <a:path h="2286869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2249060"/>
                  </a:lnTo>
                  <a:cubicBezTo>
                    <a:pt x="1887553" y="2259087"/>
                    <a:pt x="1883569" y="2268704"/>
                    <a:pt x="1876479" y="2275795"/>
                  </a:cubicBezTo>
                  <a:cubicBezTo>
                    <a:pt x="1869388" y="2282885"/>
                    <a:pt x="1859771" y="2286869"/>
                    <a:pt x="1849744" y="2286869"/>
                  </a:cubicBezTo>
                  <a:lnTo>
                    <a:pt x="37809" y="2286869"/>
                  </a:lnTo>
                  <a:cubicBezTo>
                    <a:pt x="27781" y="2286869"/>
                    <a:pt x="18164" y="2282885"/>
                    <a:pt x="11074" y="2275795"/>
                  </a:cubicBezTo>
                  <a:cubicBezTo>
                    <a:pt x="3983" y="2268704"/>
                    <a:pt x="0" y="2259087"/>
                    <a:pt x="0" y="2249060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7553" cy="2324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69795" y="1209675"/>
            <a:ext cx="6752144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CANALES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2829" y="3970377"/>
            <a:ext cx="6378608" cy="260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543" indent="-323771" lvl="1">
              <a:lnSpc>
                <a:spcPts val="4198"/>
              </a:lnSpc>
              <a:buFont typeface="Arial"/>
              <a:buChar char="•"/>
            </a:pPr>
            <a:r>
              <a:rPr lang="en-US" sz="2999" spc="16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Los equipos de ventas lo utilizan para dar seguimiento a los detalles y todas las interacciones de un cliente potencial.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1459" y="3970377"/>
            <a:ext cx="6188815" cy="365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543" indent="-323771" lvl="1">
              <a:lnSpc>
                <a:spcPts val="4198"/>
              </a:lnSpc>
              <a:buFont typeface="Arial"/>
              <a:buChar char="•"/>
            </a:pPr>
            <a:r>
              <a:rPr lang="en-US" sz="2999" spc="16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Pueden abarcar sistemas de ventas, servicio al cliente y marketing</a:t>
            </a:r>
          </a:p>
          <a:p>
            <a:pPr algn="l" marL="647543" indent="-323771" lvl="1">
              <a:lnSpc>
                <a:spcPts val="4198"/>
              </a:lnSpc>
              <a:buFont typeface="Arial"/>
              <a:buChar char="•"/>
            </a:pPr>
            <a:r>
              <a:rPr lang="en-US" sz="2999" spc="16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Registra el métodos de comunicación que le resulte más cómodo o efectivo a los clientes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1366" y="2959184"/>
            <a:ext cx="8018155" cy="5875653"/>
            <a:chOff x="0" y="0"/>
            <a:chExt cx="2111777" cy="1547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1777" cy="1547497"/>
            </a:xfrm>
            <a:custGeom>
              <a:avLst/>
              <a:gdLst/>
              <a:ahLst/>
              <a:cxnLst/>
              <a:rect r="r" b="b" t="t" l="l"/>
              <a:pathLst>
                <a:path h="1547497" w="2111777">
                  <a:moveTo>
                    <a:pt x="49243" y="0"/>
                  </a:moveTo>
                  <a:lnTo>
                    <a:pt x="2062534" y="0"/>
                  </a:lnTo>
                  <a:cubicBezTo>
                    <a:pt x="2075594" y="0"/>
                    <a:pt x="2088119" y="5188"/>
                    <a:pt x="2097354" y="14423"/>
                  </a:cubicBezTo>
                  <a:cubicBezTo>
                    <a:pt x="2106589" y="23658"/>
                    <a:pt x="2111777" y="36183"/>
                    <a:pt x="2111777" y="49243"/>
                  </a:cubicBezTo>
                  <a:lnTo>
                    <a:pt x="2111777" y="1498254"/>
                  </a:lnTo>
                  <a:cubicBezTo>
                    <a:pt x="2111777" y="1511314"/>
                    <a:pt x="2106589" y="1523839"/>
                    <a:pt x="2097354" y="1533074"/>
                  </a:cubicBezTo>
                  <a:cubicBezTo>
                    <a:pt x="2088119" y="1542309"/>
                    <a:pt x="2075594" y="1547497"/>
                    <a:pt x="2062534" y="1547497"/>
                  </a:cubicBezTo>
                  <a:lnTo>
                    <a:pt x="49243" y="1547497"/>
                  </a:lnTo>
                  <a:cubicBezTo>
                    <a:pt x="36183" y="1547497"/>
                    <a:pt x="23658" y="1542309"/>
                    <a:pt x="14423" y="1533074"/>
                  </a:cubicBezTo>
                  <a:cubicBezTo>
                    <a:pt x="5188" y="1523839"/>
                    <a:pt x="0" y="1511314"/>
                    <a:pt x="0" y="1498254"/>
                  </a:cubicBezTo>
                  <a:lnTo>
                    <a:pt x="0" y="49243"/>
                  </a:lnTo>
                  <a:cubicBezTo>
                    <a:pt x="0" y="36183"/>
                    <a:pt x="5188" y="23658"/>
                    <a:pt x="14423" y="14423"/>
                  </a:cubicBezTo>
                  <a:cubicBezTo>
                    <a:pt x="23658" y="5188"/>
                    <a:pt x="36183" y="0"/>
                    <a:pt x="4924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1777" cy="158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5136" y="2926319"/>
            <a:ext cx="7718743" cy="5823811"/>
            <a:chOff x="0" y="0"/>
            <a:chExt cx="2032920" cy="1533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2920" cy="1533843"/>
            </a:xfrm>
            <a:custGeom>
              <a:avLst/>
              <a:gdLst/>
              <a:ahLst/>
              <a:cxnLst/>
              <a:rect r="r" b="b" t="t" l="l"/>
              <a:pathLst>
                <a:path h="1533843" w="2032920">
                  <a:moveTo>
                    <a:pt x="51153" y="0"/>
                  </a:moveTo>
                  <a:lnTo>
                    <a:pt x="1981767" y="0"/>
                  </a:lnTo>
                  <a:cubicBezTo>
                    <a:pt x="2010018" y="0"/>
                    <a:pt x="2032920" y="22902"/>
                    <a:pt x="2032920" y="51153"/>
                  </a:cubicBezTo>
                  <a:lnTo>
                    <a:pt x="2032920" y="1482690"/>
                  </a:lnTo>
                  <a:cubicBezTo>
                    <a:pt x="2032920" y="1510941"/>
                    <a:pt x="2010018" y="1533843"/>
                    <a:pt x="1981767" y="1533843"/>
                  </a:cubicBezTo>
                  <a:lnTo>
                    <a:pt x="51153" y="1533843"/>
                  </a:lnTo>
                  <a:cubicBezTo>
                    <a:pt x="37586" y="1533843"/>
                    <a:pt x="24575" y="1528454"/>
                    <a:pt x="14982" y="1518861"/>
                  </a:cubicBezTo>
                  <a:cubicBezTo>
                    <a:pt x="5389" y="1509268"/>
                    <a:pt x="0" y="1496257"/>
                    <a:pt x="0" y="1482690"/>
                  </a:cubicBezTo>
                  <a:lnTo>
                    <a:pt x="0" y="51153"/>
                  </a:lnTo>
                  <a:cubicBezTo>
                    <a:pt x="0" y="22902"/>
                    <a:pt x="22902" y="0"/>
                    <a:pt x="5115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2920" cy="157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36537" y="9187353"/>
            <a:ext cx="4378481" cy="43784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2264" y="3252360"/>
            <a:ext cx="7071981" cy="5256436"/>
          </a:xfrm>
          <a:custGeom>
            <a:avLst/>
            <a:gdLst/>
            <a:ahLst/>
            <a:cxnLst/>
            <a:rect r="r" b="b" t="t" l="l"/>
            <a:pathLst>
              <a:path h="5256436" w="7071981">
                <a:moveTo>
                  <a:pt x="0" y="0"/>
                </a:moveTo>
                <a:lnTo>
                  <a:pt x="7071980" y="0"/>
                </a:lnTo>
                <a:lnTo>
                  <a:pt x="7071980" y="5256436"/>
                </a:lnTo>
                <a:lnTo>
                  <a:pt x="0" y="5256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86632" y="3266210"/>
            <a:ext cx="7329100" cy="5242586"/>
          </a:xfrm>
          <a:custGeom>
            <a:avLst/>
            <a:gdLst/>
            <a:ahLst/>
            <a:cxnLst/>
            <a:rect r="r" b="b" t="t" l="l"/>
            <a:pathLst>
              <a:path h="5242586" w="7329100">
                <a:moveTo>
                  <a:pt x="0" y="0"/>
                </a:moveTo>
                <a:lnTo>
                  <a:pt x="7329101" y="0"/>
                </a:lnTo>
                <a:lnTo>
                  <a:pt x="7329101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41944" y="736549"/>
            <a:ext cx="9457309" cy="174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DIFERENCIA ENTRE UN CRM Y ERP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1035" y="3149876"/>
            <a:ext cx="13807021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Con la inteligencia artifial se apunta a un </a:t>
            </a: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futuro sistema suficientemente inteligente como para aprender de las interacciones de los clientes y datos, y así anticipar sus necesidades.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Con la IA es posible predecir la próxima interacción ideal de ventas, marketing o de atención para cada cliente. El área de ventas podrá pronosticar oportunidades y priorizar los mejores leads.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El departamento de marketing podrá crear recorridos predictivos para todos los clientes, personalizando experiencias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1560" y="1219200"/>
            <a:ext cx="14864881" cy="90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 E INTELIGENCIA ARTIFICIAL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2760" y="8808641"/>
            <a:ext cx="1387665" cy="1287386"/>
            <a:chOff x="0" y="0"/>
            <a:chExt cx="365476" cy="339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5476" cy="339065"/>
            </a:xfrm>
            <a:custGeom>
              <a:avLst/>
              <a:gdLst/>
              <a:ahLst/>
              <a:cxnLst/>
              <a:rect r="r" b="b" t="t" l="l"/>
              <a:pathLst>
                <a:path h="339065" w="365476">
                  <a:moveTo>
                    <a:pt x="169532" y="0"/>
                  </a:moveTo>
                  <a:lnTo>
                    <a:pt x="195943" y="0"/>
                  </a:lnTo>
                  <a:cubicBezTo>
                    <a:pt x="289573" y="0"/>
                    <a:pt x="365476" y="75902"/>
                    <a:pt x="365476" y="169532"/>
                  </a:cubicBezTo>
                  <a:lnTo>
                    <a:pt x="365476" y="169532"/>
                  </a:lnTo>
                  <a:cubicBezTo>
                    <a:pt x="365476" y="214495"/>
                    <a:pt x="347614" y="257616"/>
                    <a:pt x="315821" y="289410"/>
                  </a:cubicBezTo>
                  <a:cubicBezTo>
                    <a:pt x="284027" y="321203"/>
                    <a:pt x="240906" y="339065"/>
                    <a:pt x="195943" y="339065"/>
                  </a:cubicBezTo>
                  <a:lnTo>
                    <a:pt x="169532" y="339065"/>
                  </a:lnTo>
                  <a:cubicBezTo>
                    <a:pt x="124570" y="339065"/>
                    <a:pt x="81448" y="321203"/>
                    <a:pt x="49655" y="289410"/>
                  </a:cubicBezTo>
                  <a:cubicBezTo>
                    <a:pt x="17861" y="257616"/>
                    <a:pt x="0" y="214495"/>
                    <a:pt x="0" y="169532"/>
                  </a:cubicBezTo>
                  <a:lnTo>
                    <a:pt x="0" y="169532"/>
                  </a:lnTo>
                  <a:cubicBezTo>
                    <a:pt x="0" y="124570"/>
                    <a:pt x="17861" y="81448"/>
                    <a:pt x="49655" y="49655"/>
                  </a:cubicBezTo>
                  <a:cubicBezTo>
                    <a:pt x="81448" y="17861"/>
                    <a:pt x="124570" y="0"/>
                    <a:pt x="169532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5476" cy="377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38888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7062" y="3402419"/>
            <a:ext cx="15373876" cy="5546778"/>
          </a:xfrm>
          <a:custGeom>
            <a:avLst/>
            <a:gdLst/>
            <a:ahLst/>
            <a:cxnLst/>
            <a:rect r="r" b="b" t="t" l="l"/>
            <a:pathLst>
              <a:path h="5546778" w="15373876">
                <a:moveTo>
                  <a:pt x="0" y="0"/>
                </a:moveTo>
                <a:lnTo>
                  <a:pt x="15373876" y="0"/>
                </a:lnTo>
                <a:lnTo>
                  <a:pt x="15373876" y="5546777"/>
                </a:lnTo>
                <a:lnTo>
                  <a:pt x="0" y="5546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59" r="-42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787" y="1620898"/>
            <a:ext cx="14862426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 MÁS UTILIZADOS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38888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677779" y="995106"/>
            <a:ext cx="14761367" cy="82967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54670" y="-390474"/>
            <a:ext cx="4009030" cy="4009030"/>
          </a:xfrm>
          <a:custGeom>
            <a:avLst/>
            <a:gdLst/>
            <a:ahLst/>
            <a:cxnLst/>
            <a:rect r="r" b="b" t="t" l="l"/>
            <a:pathLst>
              <a:path h="4009030" w="4009030">
                <a:moveTo>
                  <a:pt x="0" y="0"/>
                </a:moveTo>
                <a:lnTo>
                  <a:pt x="4009029" y="0"/>
                </a:lnTo>
                <a:lnTo>
                  <a:pt x="4009029" y="4009030"/>
                </a:lnTo>
                <a:lnTo>
                  <a:pt x="0" y="400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6589" y="7759322"/>
            <a:ext cx="971055" cy="934870"/>
            <a:chOff x="0" y="0"/>
            <a:chExt cx="255751" cy="246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87905" y="5982697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3864" y="4729255"/>
            <a:ext cx="6621685" cy="3310842"/>
          </a:xfrm>
          <a:custGeom>
            <a:avLst/>
            <a:gdLst/>
            <a:ahLst/>
            <a:cxnLst/>
            <a:rect r="r" b="b" t="t" l="l"/>
            <a:pathLst>
              <a:path h="3310842" w="6621685">
                <a:moveTo>
                  <a:pt x="0" y="0"/>
                </a:moveTo>
                <a:lnTo>
                  <a:pt x="6621684" y="0"/>
                </a:lnTo>
                <a:lnTo>
                  <a:pt x="6621684" y="3310842"/>
                </a:lnTo>
                <a:lnTo>
                  <a:pt x="0" y="331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8564" y="1023031"/>
            <a:ext cx="16230600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Herramientas tecnológicas para la gestión empresarial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8564" y="4102433"/>
            <a:ext cx="715849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Una herramienta tecnológica es  cualquier “software” o “hardware”  que ayuda a realizar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bien una tarea, entendiéndose  por “realizar bien” que se  obtengan los resultados  esperados, con ahorro de tiempo  y ahorro en recursos personales y económicos.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2674348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4050" y="2674348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50" y="5821910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3"/>
                </a:lnTo>
                <a:lnTo>
                  <a:pt x="0" y="192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44050" y="5821910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3"/>
                </a:lnTo>
                <a:lnTo>
                  <a:pt x="0" y="1928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39360" y="3067124"/>
            <a:ext cx="7704690" cy="1143000"/>
            <a:chOff x="0" y="0"/>
            <a:chExt cx="10272920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0272920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 spc="-44">
                  <a:solidFill>
                    <a:srgbClr val="00465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ERP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04875"/>
              <a:ext cx="684872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30">
                  <a:solidFill>
                    <a:srgbClr val="ACACA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Enterprise Resource Planning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80472" y="3067124"/>
            <a:ext cx="9335867" cy="1143000"/>
            <a:chOff x="0" y="0"/>
            <a:chExt cx="12447822" cy="1524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447822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 spc="-44">
                  <a:solidFill>
                    <a:srgbClr val="00465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CRM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04875"/>
              <a:ext cx="829868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30">
                  <a:solidFill>
                    <a:srgbClr val="F3E78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Customer Relationship Management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62681" y="6214686"/>
            <a:ext cx="8739860" cy="1143000"/>
            <a:chOff x="0" y="0"/>
            <a:chExt cx="11653147" cy="15240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1653147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 spc="-44">
                  <a:solidFill>
                    <a:srgbClr val="00465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Herramientas de Bi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04875"/>
              <a:ext cx="776889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30">
                  <a:solidFill>
                    <a:srgbClr val="ACACA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Business Intelligence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84523" y="6214686"/>
            <a:ext cx="6434254" cy="1143000"/>
            <a:chOff x="0" y="0"/>
            <a:chExt cx="8579006" cy="15240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579006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 spc="-44">
                  <a:solidFill>
                    <a:srgbClr val="00465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BPM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04875"/>
              <a:ext cx="571943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30">
                  <a:solidFill>
                    <a:srgbClr val="ACACA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Tecnologías de workflow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2762" y="2525777"/>
            <a:ext cx="11022475" cy="6999272"/>
          </a:xfrm>
          <a:custGeom>
            <a:avLst/>
            <a:gdLst/>
            <a:ahLst/>
            <a:cxnLst/>
            <a:rect r="r" b="b" t="t" l="l"/>
            <a:pathLst>
              <a:path h="6999272" w="11022475">
                <a:moveTo>
                  <a:pt x="0" y="0"/>
                </a:moveTo>
                <a:lnTo>
                  <a:pt x="11022476" y="0"/>
                </a:lnTo>
                <a:lnTo>
                  <a:pt x="11022476" y="6999272"/>
                </a:lnTo>
                <a:lnTo>
                  <a:pt x="0" y="699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7349" y="798948"/>
            <a:ext cx="9913301" cy="156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</a:pPr>
            <a:r>
              <a:rPr lang="en-US" sz="650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SIMILITUDES ENTRE UN ERP Y UN CRM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5885" y="2894680"/>
            <a:ext cx="15436229" cy="6847651"/>
          </a:xfrm>
          <a:custGeom>
            <a:avLst/>
            <a:gdLst/>
            <a:ahLst/>
            <a:cxnLst/>
            <a:rect r="r" b="b" t="t" l="l"/>
            <a:pathLst>
              <a:path h="6847651" w="15436229">
                <a:moveTo>
                  <a:pt x="0" y="0"/>
                </a:moveTo>
                <a:lnTo>
                  <a:pt x="15436230" y="0"/>
                </a:lnTo>
                <a:lnTo>
                  <a:pt x="15436230" y="6847651"/>
                </a:lnTo>
                <a:lnTo>
                  <a:pt x="0" y="6847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869" y="1207485"/>
            <a:ext cx="737426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VENTAJAS DE UN CRM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9484" y="4602915"/>
            <a:ext cx="13789032" cy="4499528"/>
            <a:chOff x="0" y="0"/>
            <a:chExt cx="3631679" cy="1185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1679" cy="1185061"/>
            </a:xfrm>
            <a:custGeom>
              <a:avLst/>
              <a:gdLst/>
              <a:ahLst/>
              <a:cxnLst/>
              <a:rect r="r" b="b" t="t" l="l"/>
              <a:pathLst>
                <a:path h="1185061" w="3631679">
                  <a:moveTo>
                    <a:pt x="19651" y="0"/>
                  </a:moveTo>
                  <a:lnTo>
                    <a:pt x="3612028" y="0"/>
                  </a:lnTo>
                  <a:cubicBezTo>
                    <a:pt x="3617240" y="0"/>
                    <a:pt x="3622238" y="2070"/>
                    <a:pt x="3625924" y="5756"/>
                  </a:cubicBezTo>
                  <a:cubicBezTo>
                    <a:pt x="3629609" y="9441"/>
                    <a:pt x="3631679" y="14439"/>
                    <a:pt x="3631679" y="19651"/>
                  </a:cubicBezTo>
                  <a:lnTo>
                    <a:pt x="3631679" y="1165410"/>
                  </a:lnTo>
                  <a:cubicBezTo>
                    <a:pt x="3631679" y="1176263"/>
                    <a:pt x="3622881" y="1185061"/>
                    <a:pt x="3612028" y="1185061"/>
                  </a:cubicBezTo>
                  <a:lnTo>
                    <a:pt x="19651" y="1185061"/>
                  </a:lnTo>
                  <a:cubicBezTo>
                    <a:pt x="8798" y="1185061"/>
                    <a:pt x="0" y="1176263"/>
                    <a:pt x="0" y="1165410"/>
                  </a:cubicBezTo>
                  <a:lnTo>
                    <a:pt x="0" y="19651"/>
                  </a:lnTo>
                  <a:cubicBezTo>
                    <a:pt x="0" y="8798"/>
                    <a:pt x="8798" y="0"/>
                    <a:pt x="19651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1679" cy="1223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09982"/>
            <a:ext cx="4060780" cy="40607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6153" t="0" r="-4615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82133" y="2911657"/>
            <a:ext cx="8268580" cy="12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 spc="193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CUSTOMER RELATIONSHIP MANAGEMENT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869" y="1340835"/>
            <a:ext cx="7374262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9090" y="4962525"/>
            <a:ext cx="12461334" cy="365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 un conjunto de prácticas, estrategias comerciales y tecnologías enfocadas en la relación con el cliente.</a:t>
            </a:r>
          </a:p>
          <a:p>
            <a:pPr algn="ctr">
              <a:lnSpc>
                <a:spcPts val="3639"/>
              </a:lnSpc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 utiliza para administrar y analizar las interacciones con los clientes, anticipar sus necesidades y deseos, optimizar la rentabilidad, aumentar las ventas y personalizar campañas de captación de nuevos leads.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Leads: Se refiere a un cliente potencial, es decir, una persona que a mostrado interés en los productos o servicios de una organización.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4562" y="2941851"/>
            <a:ext cx="12978876" cy="7179804"/>
          </a:xfrm>
          <a:custGeom>
            <a:avLst/>
            <a:gdLst/>
            <a:ahLst/>
            <a:cxnLst/>
            <a:rect r="r" b="b" t="t" l="l"/>
            <a:pathLst>
              <a:path h="7179804" w="12978876">
                <a:moveTo>
                  <a:pt x="0" y="0"/>
                </a:moveTo>
                <a:lnTo>
                  <a:pt x="12978876" y="0"/>
                </a:lnTo>
                <a:lnTo>
                  <a:pt x="12978876" y="7179804"/>
                </a:lnTo>
                <a:lnTo>
                  <a:pt x="0" y="7179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869" y="838141"/>
            <a:ext cx="737426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DESVENTAJAS DE UN CRM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2404338" y="1468967"/>
            <a:ext cx="13479324" cy="75821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5168" y="3018010"/>
            <a:ext cx="8632372" cy="63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508" indent="-395254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</a:t>
            </a: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onsiste en reunir información y evaluar alternativas para luego tomar la mejor decisión posible.</a:t>
            </a:r>
          </a:p>
          <a:p>
            <a:pPr algn="l">
              <a:lnSpc>
                <a:spcPts val="5126"/>
              </a:lnSpc>
              <a:spcBef>
                <a:spcPct val="0"/>
              </a:spcBef>
            </a:pPr>
          </a:p>
          <a:p>
            <a:pPr algn="l" marL="790508" indent="-395254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El éxito de una compañía depende de que se tomen las decisiones correctas, y se aprenda de las equivocadas.</a:t>
            </a:r>
          </a:p>
          <a:p>
            <a:pPr algn="l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23364" y="1465369"/>
            <a:ext cx="1486488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PROCESO DE TOMA DE DECISIONES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091975" y="5586324"/>
            <a:ext cx="4196269" cy="3382224"/>
          </a:xfrm>
          <a:custGeom>
            <a:avLst/>
            <a:gdLst/>
            <a:ahLst/>
            <a:cxnLst/>
            <a:rect r="r" b="b" t="t" l="l"/>
            <a:pathLst>
              <a:path h="3382224" w="4196269">
                <a:moveTo>
                  <a:pt x="0" y="0"/>
                </a:moveTo>
                <a:lnTo>
                  <a:pt x="4196270" y="0"/>
                </a:lnTo>
                <a:lnTo>
                  <a:pt x="4196270" y="3382224"/>
                </a:lnTo>
                <a:lnTo>
                  <a:pt x="0" y="33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9523" y="3143252"/>
            <a:ext cx="5002065" cy="1302329"/>
            <a:chOff x="0" y="0"/>
            <a:chExt cx="1317416" cy="343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7416" cy="343000"/>
            </a:xfrm>
            <a:custGeom>
              <a:avLst/>
              <a:gdLst/>
              <a:ahLst/>
              <a:cxnLst/>
              <a:rect r="r" b="b" t="t" l="l"/>
              <a:pathLst>
                <a:path h="343000" w="1317416">
                  <a:moveTo>
                    <a:pt x="54171" y="0"/>
                  </a:moveTo>
                  <a:lnTo>
                    <a:pt x="1263245" y="0"/>
                  </a:lnTo>
                  <a:cubicBezTo>
                    <a:pt x="1293163" y="0"/>
                    <a:pt x="1317416" y="24253"/>
                    <a:pt x="1317416" y="54171"/>
                  </a:cubicBezTo>
                  <a:lnTo>
                    <a:pt x="1317416" y="288829"/>
                  </a:lnTo>
                  <a:cubicBezTo>
                    <a:pt x="1317416" y="303196"/>
                    <a:pt x="1311709" y="316975"/>
                    <a:pt x="1301550" y="327134"/>
                  </a:cubicBezTo>
                  <a:cubicBezTo>
                    <a:pt x="1291391" y="337293"/>
                    <a:pt x="1277612" y="343000"/>
                    <a:pt x="1263245" y="343000"/>
                  </a:cubicBezTo>
                  <a:lnTo>
                    <a:pt x="54171" y="343000"/>
                  </a:lnTo>
                  <a:cubicBezTo>
                    <a:pt x="39804" y="343000"/>
                    <a:pt x="26025" y="337293"/>
                    <a:pt x="15866" y="327134"/>
                  </a:cubicBezTo>
                  <a:cubicBezTo>
                    <a:pt x="5707" y="316975"/>
                    <a:pt x="0" y="303196"/>
                    <a:pt x="0" y="288829"/>
                  </a:cubicBezTo>
                  <a:lnTo>
                    <a:pt x="0" y="54171"/>
                  </a:lnTo>
                  <a:cubicBezTo>
                    <a:pt x="0" y="39804"/>
                    <a:pt x="5707" y="26025"/>
                    <a:pt x="15866" y="15866"/>
                  </a:cubicBezTo>
                  <a:cubicBezTo>
                    <a:pt x="26025" y="5707"/>
                    <a:pt x="39804" y="0"/>
                    <a:pt x="54171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17416" cy="381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66335" y="4722925"/>
            <a:ext cx="5223667" cy="1300754"/>
            <a:chOff x="0" y="0"/>
            <a:chExt cx="1375781" cy="34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342585"/>
            </a:xfrm>
            <a:custGeom>
              <a:avLst/>
              <a:gdLst/>
              <a:ahLst/>
              <a:cxnLst/>
              <a:rect r="r" b="b" t="t" l="l"/>
              <a:pathLst>
                <a:path h="342585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290712"/>
                  </a:lnTo>
                  <a:cubicBezTo>
                    <a:pt x="1375781" y="319361"/>
                    <a:pt x="1352556" y="342585"/>
                    <a:pt x="1323908" y="342585"/>
                  </a:cubicBezTo>
                  <a:lnTo>
                    <a:pt x="51873" y="342585"/>
                  </a:lnTo>
                  <a:cubicBezTo>
                    <a:pt x="38115" y="342585"/>
                    <a:pt x="24921" y="337120"/>
                    <a:pt x="15193" y="327392"/>
                  </a:cubicBezTo>
                  <a:cubicBezTo>
                    <a:pt x="5465" y="317664"/>
                    <a:pt x="0" y="304470"/>
                    <a:pt x="0" y="290712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380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41750" y="6299904"/>
            <a:ext cx="5223667" cy="1411000"/>
            <a:chOff x="0" y="0"/>
            <a:chExt cx="1375781" cy="3716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371621"/>
            </a:xfrm>
            <a:custGeom>
              <a:avLst/>
              <a:gdLst/>
              <a:ahLst/>
              <a:cxnLst/>
              <a:rect r="r" b="b" t="t" l="l"/>
              <a:pathLst>
                <a:path h="371621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319748"/>
                  </a:lnTo>
                  <a:cubicBezTo>
                    <a:pt x="1375781" y="348397"/>
                    <a:pt x="1352556" y="371621"/>
                    <a:pt x="1323908" y="371621"/>
                  </a:cubicBezTo>
                  <a:lnTo>
                    <a:pt x="51873" y="371621"/>
                  </a:lnTo>
                  <a:cubicBezTo>
                    <a:pt x="23224" y="371621"/>
                    <a:pt x="0" y="348397"/>
                    <a:pt x="0" y="319748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40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20333" y="7987128"/>
            <a:ext cx="5223667" cy="1274629"/>
            <a:chOff x="0" y="0"/>
            <a:chExt cx="1375781" cy="3357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781" cy="335705"/>
            </a:xfrm>
            <a:custGeom>
              <a:avLst/>
              <a:gdLst/>
              <a:ahLst/>
              <a:cxnLst/>
              <a:rect r="r" b="b" t="t" l="l"/>
              <a:pathLst>
                <a:path h="335705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283832"/>
                  </a:lnTo>
                  <a:cubicBezTo>
                    <a:pt x="1375781" y="312480"/>
                    <a:pt x="1352556" y="335705"/>
                    <a:pt x="1323908" y="335705"/>
                  </a:cubicBezTo>
                  <a:lnTo>
                    <a:pt x="51873" y="335705"/>
                  </a:lnTo>
                  <a:cubicBezTo>
                    <a:pt x="23224" y="335705"/>
                    <a:pt x="0" y="312480"/>
                    <a:pt x="0" y="283832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781" cy="373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589176" y="1596881"/>
            <a:ext cx="3019197" cy="3092742"/>
          </a:xfrm>
          <a:custGeom>
            <a:avLst/>
            <a:gdLst/>
            <a:ahLst/>
            <a:cxnLst/>
            <a:rect r="r" b="b" t="t" l="l"/>
            <a:pathLst>
              <a:path h="3092742" w="3019197">
                <a:moveTo>
                  <a:pt x="0" y="0"/>
                </a:moveTo>
                <a:lnTo>
                  <a:pt x="3019197" y="0"/>
                </a:lnTo>
                <a:lnTo>
                  <a:pt x="3019197" y="3092742"/>
                </a:lnTo>
                <a:lnTo>
                  <a:pt x="0" y="309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1560" y="908155"/>
            <a:ext cx="14864881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 PASOS PARA LA TOMA DE DECISIONES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4794" y="3410242"/>
            <a:ext cx="387283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1. Identificar la decisión que se debe tomar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54189" y="6662265"/>
            <a:ext cx="359879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3. Identificar soluciones alternativas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03627" y="8349489"/>
            <a:ext cx="347745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4. Sopesar las soluciones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1750" y="5123918"/>
            <a:ext cx="387283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2. Reunir información relevante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850899" y="3551292"/>
            <a:ext cx="5002065" cy="1302329"/>
            <a:chOff x="0" y="0"/>
            <a:chExt cx="1317416" cy="343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7416" cy="343000"/>
            </a:xfrm>
            <a:custGeom>
              <a:avLst/>
              <a:gdLst/>
              <a:ahLst/>
              <a:cxnLst/>
              <a:rect r="r" b="b" t="t" l="l"/>
              <a:pathLst>
                <a:path h="343000" w="1317416">
                  <a:moveTo>
                    <a:pt x="54171" y="0"/>
                  </a:moveTo>
                  <a:lnTo>
                    <a:pt x="1263245" y="0"/>
                  </a:lnTo>
                  <a:cubicBezTo>
                    <a:pt x="1293163" y="0"/>
                    <a:pt x="1317416" y="24253"/>
                    <a:pt x="1317416" y="54171"/>
                  </a:cubicBezTo>
                  <a:lnTo>
                    <a:pt x="1317416" y="288829"/>
                  </a:lnTo>
                  <a:cubicBezTo>
                    <a:pt x="1317416" y="303196"/>
                    <a:pt x="1311709" y="316975"/>
                    <a:pt x="1301550" y="327134"/>
                  </a:cubicBezTo>
                  <a:cubicBezTo>
                    <a:pt x="1291391" y="337293"/>
                    <a:pt x="1277612" y="343000"/>
                    <a:pt x="1263245" y="343000"/>
                  </a:cubicBezTo>
                  <a:lnTo>
                    <a:pt x="54171" y="343000"/>
                  </a:lnTo>
                  <a:cubicBezTo>
                    <a:pt x="39804" y="343000"/>
                    <a:pt x="26025" y="337293"/>
                    <a:pt x="15866" y="327134"/>
                  </a:cubicBezTo>
                  <a:cubicBezTo>
                    <a:pt x="5707" y="316975"/>
                    <a:pt x="0" y="303196"/>
                    <a:pt x="0" y="288829"/>
                  </a:cubicBezTo>
                  <a:lnTo>
                    <a:pt x="0" y="54171"/>
                  </a:lnTo>
                  <a:cubicBezTo>
                    <a:pt x="0" y="39804"/>
                    <a:pt x="5707" y="26025"/>
                    <a:pt x="15866" y="15866"/>
                  </a:cubicBezTo>
                  <a:cubicBezTo>
                    <a:pt x="26025" y="5707"/>
                    <a:pt x="39804" y="0"/>
                    <a:pt x="54171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17416" cy="381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07712" y="5130965"/>
            <a:ext cx="5223667" cy="1300754"/>
            <a:chOff x="0" y="0"/>
            <a:chExt cx="1375781" cy="3425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5781" cy="342585"/>
            </a:xfrm>
            <a:custGeom>
              <a:avLst/>
              <a:gdLst/>
              <a:ahLst/>
              <a:cxnLst/>
              <a:rect r="r" b="b" t="t" l="l"/>
              <a:pathLst>
                <a:path h="342585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290712"/>
                  </a:lnTo>
                  <a:cubicBezTo>
                    <a:pt x="1375781" y="319361"/>
                    <a:pt x="1352556" y="342585"/>
                    <a:pt x="1323908" y="342585"/>
                  </a:cubicBezTo>
                  <a:lnTo>
                    <a:pt x="51873" y="342585"/>
                  </a:lnTo>
                  <a:cubicBezTo>
                    <a:pt x="38115" y="342585"/>
                    <a:pt x="24921" y="337120"/>
                    <a:pt x="15193" y="327392"/>
                  </a:cubicBezTo>
                  <a:cubicBezTo>
                    <a:pt x="5465" y="317664"/>
                    <a:pt x="0" y="304470"/>
                    <a:pt x="0" y="290712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75781" cy="380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83127" y="6707944"/>
            <a:ext cx="5223667" cy="1411000"/>
            <a:chOff x="0" y="0"/>
            <a:chExt cx="1375781" cy="3716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75781" cy="371621"/>
            </a:xfrm>
            <a:custGeom>
              <a:avLst/>
              <a:gdLst/>
              <a:ahLst/>
              <a:cxnLst/>
              <a:rect r="r" b="b" t="t" l="l"/>
              <a:pathLst>
                <a:path h="371621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319748"/>
                  </a:lnTo>
                  <a:cubicBezTo>
                    <a:pt x="1375781" y="348397"/>
                    <a:pt x="1352556" y="371621"/>
                    <a:pt x="1323908" y="371621"/>
                  </a:cubicBezTo>
                  <a:lnTo>
                    <a:pt x="51873" y="371621"/>
                  </a:lnTo>
                  <a:cubicBezTo>
                    <a:pt x="23224" y="371621"/>
                    <a:pt x="0" y="348397"/>
                    <a:pt x="0" y="319748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75781" cy="40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496170" y="3818282"/>
            <a:ext cx="387283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5. Elegir entre las alternativas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95565" y="7070305"/>
            <a:ext cx="359879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7. Revisar la decisión tomada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83127" y="5531958"/>
            <a:ext cx="38728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1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6. Tomar acción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629" y="3471776"/>
            <a:ext cx="14249282" cy="5786524"/>
            <a:chOff x="0" y="0"/>
            <a:chExt cx="3752897" cy="1524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2897" cy="1524023"/>
            </a:xfrm>
            <a:custGeom>
              <a:avLst/>
              <a:gdLst/>
              <a:ahLst/>
              <a:cxnLst/>
              <a:rect r="r" b="b" t="t" l="l"/>
              <a:pathLst>
                <a:path h="1524023" w="3752897">
                  <a:moveTo>
                    <a:pt x="19016" y="0"/>
                  </a:moveTo>
                  <a:lnTo>
                    <a:pt x="3733881" y="0"/>
                  </a:lnTo>
                  <a:cubicBezTo>
                    <a:pt x="3744383" y="0"/>
                    <a:pt x="3752897" y="8514"/>
                    <a:pt x="3752897" y="19016"/>
                  </a:cubicBezTo>
                  <a:lnTo>
                    <a:pt x="3752897" y="1505007"/>
                  </a:lnTo>
                  <a:cubicBezTo>
                    <a:pt x="3752897" y="1515509"/>
                    <a:pt x="3744383" y="1524023"/>
                    <a:pt x="3733881" y="1524023"/>
                  </a:cubicBezTo>
                  <a:lnTo>
                    <a:pt x="19016" y="1524023"/>
                  </a:lnTo>
                  <a:cubicBezTo>
                    <a:pt x="8514" y="1524023"/>
                    <a:pt x="0" y="1515509"/>
                    <a:pt x="0" y="1505007"/>
                  </a:cubicBezTo>
                  <a:lnTo>
                    <a:pt x="0" y="19016"/>
                  </a:lnTo>
                  <a:cubicBezTo>
                    <a:pt x="0" y="8514"/>
                    <a:pt x="8514" y="0"/>
                    <a:pt x="190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2897" cy="1562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81705" y="1209675"/>
            <a:ext cx="10749427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1 - IDENTIFICAR LA DECISIÓN QUE SE DEBA TOMAR (EVALUAR)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5766" y="4194666"/>
            <a:ext cx="12661609" cy="470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Comprender el problema a resolver o la oportunidad que se presenta.</a:t>
            </a:r>
          </a:p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 obtienen los datos necesarios para comenzar a deliberar.</a:t>
            </a:r>
          </a:p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 obtienen los objetivos generales y específicos que se deben resolver mediante la toma de la decisión.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Preguntas comunes:</a:t>
            </a:r>
          </a:p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¿Qué problema hay que resolver?</a:t>
            </a:r>
          </a:p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¿Cuál es el objetivo que se piensa alcanzar con la implementación de la decisión?</a:t>
            </a:r>
          </a:p>
          <a:p>
            <a:pPr algn="l" marL="529321" indent="-264661" lvl="1">
              <a:lnSpc>
                <a:spcPts val="3432"/>
              </a:lnSpc>
              <a:buFont typeface="Arial"/>
              <a:buChar char="•"/>
            </a:pPr>
            <a:r>
              <a:rPr lang="en-US" sz="2451" spc="13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¿Cómo se medira el éxito?</a:t>
            </a:r>
          </a:p>
          <a:p>
            <a:pPr algn="l">
              <a:lnSpc>
                <a:spcPts val="3432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629" y="3471776"/>
            <a:ext cx="14249282" cy="5650154"/>
            <a:chOff x="0" y="0"/>
            <a:chExt cx="3752897" cy="1488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2897" cy="1488106"/>
            </a:xfrm>
            <a:custGeom>
              <a:avLst/>
              <a:gdLst/>
              <a:ahLst/>
              <a:cxnLst/>
              <a:rect r="r" b="b" t="t" l="l"/>
              <a:pathLst>
                <a:path h="1488106" w="3752897">
                  <a:moveTo>
                    <a:pt x="19016" y="0"/>
                  </a:moveTo>
                  <a:lnTo>
                    <a:pt x="3733881" y="0"/>
                  </a:lnTo>
                  <a:cubicBezTo>
                    <a:pt x="3744383" y="0"/>
                    <a:pt x="3752897" y="8514"/>
                    <a:pt x="3752897" y="19016"/>
                  </a:cubicBezTo>
                  <a:lnTo>
                    <a:pt x="3752897" y="1469090"/>
                  </a:lnTo>
                  <a:cubicBezTo>
                    <a:pt x="3752897" y="1479592"/>
                    <a:pt x="3744383" y="1488106"/>
                    <a:pt x="3733881" y="1488106"/>
                  </a:cubicBezTo>
                  <a:lnTo>
                    <a:pt x="19016" y="1488106"/>
                  </a:lnTo>
                  <a:cubicBezTo>
                    <a:pt x="8514" y="1488106"/>
                    <a:pt x="0" y="1479592"/>
                    <a:pt x="0" y="1469090"/>
                  </a:cubicBezTo>
                  <a:lnTo>
                    <a:pt x="0" y="19016"/>
                  </a:lnTo>
                  <a:cubicBezTo>
                    <a:pt x="0" y="8514"/>
                    <a:pt x="8514" y="0"/>
                    <a:pt x="190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2897" cy="152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7539" y="1209675"/>
            <a:ext cx="1228359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2 - REUNIR INFORMACIÓN RELEVANTE (ESTABLECER CRITERIOS)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5766" y="4185141"/>
            <a:ext cx="12627009" cy="46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Reunir información relacionada con la decisión que se desea tomar.</a:t>
            </a:r>
          </a:p>
          <a:p>
            <a:pPr algn="l">
              <a:lnSpc>
                <a:spcPts val="3741"/>
              </a:lnSpc>
            </a:pPr>
          </a:p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Establecer parámetros que ayuden a decidir de forma adecuada, los parámetros pueden ser:</a:t>
            </a:r>
          </a:p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Tiempo que se dispone para llegar a una conclusión</a:t>
            </a:r>
          </a:p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Riesgos que se pueden aceptar</a:t>
            </a:r>
          </a:p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Disponibilidad de recursos</a:t>
            </a:r>
          </a:p>
          <a:p>
            <a:pPr algn="l" marL="577046" indent="-288523" lvl="1">
              <a:lnSpc>
                <a:spcPts val="3741"/>
              </a:lnSpc>
              <a:buFont typeface="Arial"/>
              <a:buChar char="•"/>
            </a:pPr>
            <a:r>
              <a:rPr lang="en-US" sz="2672" spc="14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Posibles beneficios que implicaría cada posible decisión.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508" y="3727470"/>
            <a:ext cx="11487784" cy="4627376"/>
            <a:chOff x="0" y="0"/>
            <a:chExt cx="3025589" cy="1218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5589" cy="1218733"/>
            </a:xfrm>
            <a:custGeom>
              <a:avLst/>
              <a:gdLst/>
              <a:ahLst/>
              <a:cxnLst/>
              <a:rect r="r" b="b" t="t" l="l"/>
              <a:pathLst>
                <a:path h="1218733" w="3025589">
                  <a:moveTo>
                    <a:pt x="23587" y="0"/>
                  </a:moveTo>
                  <a:lnTo>
                    <a:pt x="3002002" y="0"/>
                  </a:lnTo>
                  <a:cubicBezTo>
                    <a:pt x="3015029" y="0"/>
                    <a:pt x="3025589" y="10560"/>
                    <a:pt x="3025589" y="23587"/>
                  </a:cubicBezTo>
                  <a:lnTo>
                    <a:pt x="3025589" y="1195145"/>
                  </a:lnTo>
                  <a:cubicBezTo>
                    <a:pt x="3025589" y="1201401"/>
                    <a:pt x="3023104" y="1207401"/>
                    <a:pt x="3018680" y="1211824"/>
                  </a:cubicBezTo>
                  <a:cubicBezTo>
                    <a:pt x="3014257" y="1216248"/>
                    <a:pt x="3008257" y="1218733"/>
                    <a:pt x="3002002" y="1218733"/>
                  </a:cubicBezTo>
                  <a:lnTo>
                    <a:pt x="23587" y="1218733"/>
                  </a:lnTo>
                  <a:cubicBezTo>
                    <a:pt x="10560" y="1218733"/>
                    <a:pt x="0" y="1208172"/>
                    <a:pt x="0" y="1195145"/>
                  </a:cubicBezTo>
                  <a:lnTo>
                    <a:pt x="0" y="23587"/>
                  </a:lnTo>
                  <a:cubicBezTo>
                    <a:pt x="0" y="10560"/>
                    <a:pt x="10560" y="0"/>
                    <a:pt x="23587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25589" cy="1256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75766" y="4204191"/>
            <a:ext cx="8893589" cy="332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036" indent="-228518" lvl="1">
              <a:lnSpc>
                <a:spcPts val="2963"/>
              </a:lnSpc>
              <a:buFont typeface="Arial"/>
              <a:buChar char="•"/>
            </a:pPr>
            <a:r>
              <a:rPr lang="en-US" sz="2116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Buscar varias soluciones diferentes para resolver el problema.</a:t>
            </a:r>
          </a:p>
          <a:p>
            <a:pPr algn="l">
              <a:lnSpc>
                <a:spcPts val="2963"/>
              </a:lnSpc>
            </a:pPr>
          </a:p>
          <a:p>
            <a:pPr algn="l" marL="457036" indent="-228518" lvl="1">
              <a:lnSpc>
                <a:spcPts val="2963"/>
              </a:lnSpc>
              <a:buFont typeface="Arial"/>
              <a:buChar char="•"/>
            </a:pPr>
            <a:r>
              <a:rPr lang="en-US" sz="2116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Cuando se toman decisiones de negocios es importante tener más de una alternativa, debido a que las personas involucradas por lo general tienen diferentes necesidades dependiendo del rol que cumplan dentro de la organización.</a:t>
            </a:r>
          </a:p>
          <a:p>
            <a:pPr algn="l">
              <a:lnSpc>
                <a:spcPts val="296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99640" y="6294438"/>
            <a:ext cx="3408629" cy="3408629"/>
          </a:xfrm>
          <a:custGeom>
            <a:avLst/>
            <a:gdLst/>
            <a:ahLst/>
            <a:cxnLst/>
            <a:rect r="r" b="b" t="t" l="l"/>
            <a:pathLst>
              <a:path h="3408629" w="3408629">
                <a:moveTo>
                  <a:pt x="0" y="0"/>
                </a:moveTo>
                <a:lnTo>
                  <a:pt x="3408629" y="0"/>
                </a:lnTo>
                <a:lnTo>
                  <a:pt x="3408629" y="3408629"/>
                </a:lnTo>
                <a:lnTo>
                  <a:pt x="0" y="340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09675"/>
            <a:ext cx="1228359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3 - IDENTIFICAR SOLUCIONES ALTERNATIVAS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624" y="3505869"/>
            <a:ext cx="14249282" cy="5343320"/>
            <a:chOff x="0" y="0"/>
            <a:chExt cx="3752897" cy="140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2897" cy="1407294"/>
            </a:xfrm>
            <a:custGeom>
              <a:avLst/>
              <a:gdLst/>
              <a:ahLst/>
              <a:cxnLst/>
              <a:rect r="r" b="b" t="t" l="l"/>
              <a:pathLst>
                <a:path h="1407294" w="3752897">
                  <a:moveTo>
                    <a:pt x="19016" y="0"/>
                  </a:moveTo>
                  <a:lnTo>
                    <a:pt x="3733881" y="0"/>
                  </a:lnTo>
                  <a:cubicBezTo>
                    <a:pt x="3744383" y="0"/>
                    <a:pt x="3752897" y="8514"/>
                    <a:pt x="3752897" y="19016"/>
                  </a:cubicBezTo>
                  <a:lnTo>
                    <a:pt x="3752897" y="1388278"/>
                  </a:lnTo>
                  <a:cubicBezTo>
                    <a:pt x="3752897" y="1398780"/>
                    <a:pt x="3744383" y="1407294"/>
                    <a:pt x="3733881" y="1407294"/>
                  </a:cubicBezTo>
                  <a:lnTo>
                    <a:pt x="19016" y="1407294"/>
                  </a:lnTo>
                  <a:cubicBezTo>
                    <a:pt x="13973" y="1407294"/>
                    <a:pt x="9136" y="1405291"/>
                    <a:pt x="5570" y="1401725"/>
                  </a:cubicBezTo>
                  <a:cubicBezTo>
                    <a:pt x="2003" y="1398158"/>
                    <a:pt x="0" y="1393321"/>
                    <a:pt x="0" y="1388278"/>
                  </a:cubicBezTo>
                  <a:lnTo>
                    <a:pt x="0" y="19016"/>
                  </a:lnTo>
                  <a:cubicBezTo>
                    <a:pt x="0" y="8514"/>
                    <a:pt x="8514" y="0"/>
                    <a:pt x="190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2897" cy="1445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01740"/>
            <a:ext cx="1228359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4 - SOPESAR LAS SOLUCIONES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5766" y="4194666"/>
            <a:ext cx="11814998" cy="43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Identificar ventajas y desventajas de cada posible solución??.</a:t>
            </a:r>
          </a:p>
          <a:p>
            <a:pPr algn="l">
              <a:lnSpc>
                <a:spcPts val="3511"/>
              </a:lnSpc>
            </a:pP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Identificar posibles inconvenientes de cada una de las alternativas y ponderarlos respecto a los beneficios.</a:t>
            </a:r>
          </a:p>
          <a:p>
            <a:pPr algn="l">
              <a:lnSpc>
                <a:spcPts val="3511"/>
              </a:lnSpc>
            </a:pP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Formas para analizar y sopesar las alternativas: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Listar las ventajas y desventajas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Análisis FODA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Matriz de decisiones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6559" y="2328252"/>
            <a:ext cx="11753669" cy="2700948"/>
            <a:chOff x="0" y="0"/>
            <a:chExt cx="3095616" cy="711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5616" cy="711361"/>
            </a:xfrm>
            <a:custGeom>
              <a:avLst/>
              <a:gdLst/>
              <a:ahLst/>
              <a:cxnLst/>
              <a:rect r="r" b="b" t="t" l="l"/>
              <a:pathLst>
                <a:path h="711361" w="3095616">
                  <a:moveTo>
                    <a:pt x="23054" y="0"/>
                  </a:moveTo>
                  <a:lnTo>
                    <a:pt x="3072563" y="0"/>
                  </a:lnTo>
                  <a:cubicBezTo>
                    <a:pt x="3085295" y="0"/>
                    <a:pt x="3095616" y="10322"/>
                    <a:pt x="3095616" y="23054"/>
                  </a:cubicBezTo>
                  <a:lnTo>
                    <a:pt x="3095616" y="688307"/>
                  </a:lnTo>
                  <a:cubicBezTo>
                    <a:pt x="3095616" y="694421"/>
                    <a:pt x="3093188" y="700285"/>
                    <a:pt x="3088864" y="704609"/>
                  </a:cubicBezTo>
                  <a:cubicBezTo>
                    <a:pt x="3084541" y="708932"/>
                    <a:pt x="3078677" y="711361"/>
                    <a:pt x="3072563" y="711361"/>
                  </a:cubicBezTo>
                  <a:lnTo>
                    <a:pt x="23054" y="711361"/>
                  </a:lnTo>
                  <a:cubicBezTo>
                    <a:pt x="16940" y="711361"/>
                    <a:pt x="11076" y="708932"/>
                    <a:pt x="6752" y="704609"/>
                  </a:cubicBezTo>
                  <a:cubicBezTo>
                    <a:pt x="2429" y="700285"/>
                    <a:pt x="0" y="694421"/>
                    <a:pt x="0" y="688307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95616" cy="74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22166"/>
            <a:ext cx="1228359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5 - ELEGIR UNA DE LAS ALTERNATIVAS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7757" y="2730137"/>
            <a:ext cx="11814998" cy="218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Tomar la decisión final.</a:t>
            </a:r>
          </a:p>
          <a:p>
            <a:pPr algn="l">
              <a:lnSpc>
                <a:spcPts val="3511"/>
              </a:lnSpc>
            </a:pP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 veces, la mejor decisión no es una alternativa, sino una combinación entre diferentes opciones.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6096" y="7083148"/>
            <a:ext cx="11753669" cy="1967958"/>
            <a:chOff x="0" y="0"/>
            <a:chExt cx="3095616" cy="518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95616" cy="518310"/>
            </a:xfrm>
            <a:custGeom>
              <a:avLst/>
              <a:gdLst/>
              <a:ahLst/>
              <a:cxnLst/>
              <a:rect r="r" b="b" t="t" l="l"/>
              <a:pathLst>
                <a:path h="518310" w="3095616">
                  <a:moveTo>
                    <a:pt x="23054" y="0"/>
                  </a:moveTo>
                  <a:lnTo>
                    <a:pt x="3072563" y="0"/>
                  </a:lnTo>
                  <a:cubicBezTo>
                    <a:pt x="3085295" y="0"/>
                    <a:pt x="3095616" y="10322"/>
                    <a:pt x="3095616" y="23054"/>
                  </a:cubicBezTo>
                  <a:lnTo>
                    <a:pt x="3095616" y="495256"/>
                  </a:lnTo>
                  <a:cubicBezTo>
                    <a:pt x="3095616" y="501370"/>
                    <a:pt x="3093188" y="507234"/>
                    <a:pt x="3088864" y="511558"/>
                  </a:cubicBezTo>
                  <a:cubicBezTo>
                    <a:pt x="3084541" y="515881"/>
                    <a:pt x="3078677" y="518310"/>
                    <a:pt x="3072563" y="518310"/>
                  </a:cubicBezTo>
                  <a:lnTo>
                    <a:pt x="23054" y="518310"/>
                  </a:lnTo>
                  <a:cubicBezTo>
                    <a:pt x="16940" y="518310"/>
                    <a:pt x="11076" y="515881"/>
                    <a:pt x="6752" y="511558"/>
                  </a:cubicBezTo>
                  <a:cubicBezTo>
                    <a:pt x="2429" y="507234"/>
                    <a:pt x="0" y="501370"/>
                    <a:pt x="0" y="495256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95616" cy="556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5937395"/>
            <a:ext cx="1228359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6 - TOMAR ACCIÓN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7294" y="7485034"/>
            <a:ext cx="9956953" cy="87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65" indent="-270733" lvl="1">
              <a:lnSpc>
                <a:spcPts val="3511"/>
              </a:lnSpc>
              <a:spcBef>
                <a:spcPct val="0"/>
              </a:spcBef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Desarrollar un plan con base en la decisión que se tomo y ponerlo en práctica (plan de implementación).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624" y="3505869"/>
            <a:ext cx="14249282" cy="5343320"/>
            <a:chOff x="0" y="0"/>
            <a:chExt cx="3752897" cy="140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2897" cy="1407294"/>
            </a:xfrm>
            <a:custGeom>
              <a:avLst/>
              <a:gdLst/>
              <a:ahLst/>
              <a:cxnLst/>
              <a:rect r="r" b="b" t="t" l="l"/>
              <a:pathLst>
                <a:path h="1407294" w="3752897">
                  <a:moveTo>
                    <a:pt x="19016" y="0"/>
                  </a:moveTo>
                  <a:lnTo>
                    <a:pt x="3733881" y="0"/>
                  </a:lnTo>
                  <a:cubicBezTo>
                    <a:pt x="3744383" y="0"/>
                    <a:pt x="3752897" y="8514"/>
                    <a:pt x="3752897" y="19016"/>
                  </a:cubicBezTo>
                  <a:lnTo>
                    <a:pt x="3752897" y="1388278"/>
                  </a:lnTo>
                  <a:cubicBezTo>
                    <a:pt x="3752897" y="1398780"/>
                    <a:pt x="3744383" y="1407294"/>
                    <a:pt x="3733881" y="1407294"/>
                  </a:cubicBezTo>
                  <a:lnTo>
                    <a:pt x="19016" y="1407294"/>
                  </a:lnTo>
                  <a:cubicBezTo>
                    <a:pt x="13973" y="1407294"/>
                    <a:pt x="9136" y="1405291"/>
                    <a:pt x="5570" y="1401725"/>
                  </a:cubicBezTo>
                  <a:cubicBezTo>
                    <a:pt x="2003" y="1398158"/>
                    <a:pt x="0" y="1393321"/>
                    <a:pt x="0" y="1388278"/>
                  </a:cubicBezTo>
                  <a:lnTo>
                    <a:pt x="0" y="19016"/>
                  </a:lnTo>
                  <a:cubicBezTo>
                    <a:pt x="0" y="8514"/>
                    <a:pt x="8514" y="0"/>
                    <a:pt x="190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2897" cy="1445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01740"/>
            <a:ext cx="1228359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 spc="-58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7 - REVISAR LA DECISIÓN TOMADA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5766" y="4179166"/>
            <a:ext cx="11814998" cy="393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Después de un plazo determinado, proceder a revisar los resultados proporcionados por la decisión tomada.</a:t>
            </a:r>
          </a:p>
          <a:p>
            <a:pPr algn="l">
              <a:lnSpc>
                <a:spcPts val="3511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Preguntas frecuentes en esta etapa: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¿Se resolvió el problema?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¿La decisión afecto de manera positiva o negativa al equipo?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¿Quiénes se beneficiaron?</a:t>
            </a:r>
          </a:p>
          <a:p>
            <a:pPr algn="l" marL="541465" indent="-270733" lvl="1">
              <a:lnSpc>
                <a:spcPts val="3511"/>
              </a:lnSpc>
              <a:buFont typeface="Arial"/>
              <a:buChar char="•"/>
            </a:pPr>
            <a:r>
              <a:rPr lang="en-US" sz="2507" spc="14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¿Quiénes fueron afectados?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7441" y="4340790"/>
            <a:ext cx="3873118" cy="4381702"/>
            <a:chOff x="0" y="0"/>
            <a:chExt cx="1020080" cy="1154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0080" cy="1154028"/>
            </a:xfrm>
            <a:custGeom>
              <a:avLst/>
              <a:gdLst/>
              <a:ahLst/>
              <a:cxnLst/>
              <a:rect r="r" b="b" t="t" l="l"/>
              <a:pathLst>
                <a:path h="1154028" w="1020080">
                  <a:moveTo>
                    <a:pt x="101943" y="0"/>
                  </a:moveTo>
                  <a:lnTo>
                    <a:pt x="918137" y="0"/>
                  </a:lnTo>
                  <a:cubicBezTo>
                    <a:pt x="974439" y="0"/>
                    <a:pt x="1020080" y="45642"/>
                    <a:pt x="1020080" y="101943"/>
                  </a:cubicBezTo>
                  <a:lnTo>
                    <a:pt x="1020080" y="1052085"/>
                  </a:lnTo>
                  <a:cubicBezTo>
                    <a:pt x="1020080" y="1079122"/>
                    <a:pt x="1009340" y="1105052"/>
                    <a:pt x="990222" y="1124170"/>
                  </a:cubicBezTo>
                  <a:cubicBezTo>
                    <a:pt x="971104" y="1143288"/>
                    <a:pt x="945174" y="1154028"/>
                    <a:pt x="918137" y="1154028"/>
                  </a:cubicBezTo>
                  <a:lnTo>
                    <a:pt x="101943" y="1154028"/>
                  </a:lnTo>
                  <a:cubicBezTo>
                    <a:pt x="74906" y="1154028"/>
                    <a:pt x="48977" y="1143288"/>
                    <a:pt x="29858" y="1124170"/>
                  </a:cubicBezTo>
                  <a:cubicBezTo>
                    <a:pt x="10740" y="1105052"/>
                    <a:pt x="0" y="1079122"/>
                    <a:pt x="0" y="1052085"/>
                  </a:cubicBezTo>
                  <a:lnTo>
                    <a:pt x="0" y="101943"/>
                  </a:lnTo>
                  <a:cubicBezTo>
                    <a:pt x="0" y="74906"/>
                    <a:pt x="10740" y="48977"/>
                    <a:pt x="29858" y="29858"/>
                  </a:cubicBezTo>
                  <a:cubicBezTo>
                    <a:pt x="48977" y="10740"/>
                    <a:pt x="74906" y="0"/>
                    <a:pt x="10194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20080" cy="1192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58807" y="4703476"/>
            <a:ext cx="3370385" cy="359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2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Automatiza el envío de correos electrónicos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2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Permite gestionar y monitorizar conversaciones en redes sociales.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5831" y="3336531"/>
            <a:ext cx="3873118" cy="4381702"/>
            <a:chOff x="0" y="0"/>
            <a:chExt cx="1020080" cy="1154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0080" cy="1154028"/>
            </a:xfrm>
            <a:custGeom>
              <a:avLst/>
              <a:gdLst/>
              <a:ahLst/>
              <a:cxnLst/>
              <a:rect r="r" b="b" t="t" l="l"/>
              <a:pathLst>
                <a:path h="1154028" w="1020080">
                  <a:moveTo>
                    <a:pt x="101943" y="0"/>
                  </a:moveTo>
                  <a:lnTo>
                    <a:pt x="918137" y="0"/>
                  </a:lnTo>
                  <a:cubicBezTo>
                    <a:pt x="974439" y="0"/>
                    <a:pt x="1020080" y="45642"/>
                    <a:pt x="1020080" y="101943"/>
                  </a:cubicBezTo>
                  <a:lnTo>
                    <a:pt x="1020080" y="1052085"/>
                  </a:lnTo>
                  <a:cubicBezTo>
                    <a:pt x="1020080" y="1079122"/>
                    <a:pt x="1009340" y="1105052"/>
                    <a:pt x="990222" y="1124170"/>
                  </a:cubicBezTo>
                  <a:cubicBezTo>
                    <a:pt x="971104" y="1143288"/>
                    <a:pt x="945174" y="1154028"/>
                    <a:pt x="918137" y="1154028"/>
                  </a:cubicBezTo>
                  <a:lnTo>
                    <a:pt x="101943" y="1154028"/>
                  </a:lnTo>
                  <a:cubicBezTo>
                    <a:pt x="74906" y="1154028"/>
                    <a:pt x="48977" y="1143288"/>
                    <a:pt x="29858" y="1124170"/>
                  </a:cubicBezTo>
                  <a:cubicBezTo>
                    <a:pt x="10740" y="1105052"/>
                    <a:pt x="0" y="1079122"/>
                    <a:pt x="0" y="1052085"/>
                  </a:cubicBezTo>
                  <a:lnTo>
                    <a:pt x="0" y="101943"/>
                  </a:lnTo>
                  <a:cubicBezTo>
                    <a:pt x="0" y="74906"/>
                    <a:pt x="10740" y="48977"/>
                    <a:pt x="29858" y="29858"/>
                  </a:cubicBezTo>
                  <a:cubicBezTo>
                    <a:pt x="48977" y="10740"/>
                    <a:pt x="74906" y="0"/>
                    <a:pt x="10194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20080" cy="1192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56869" y="1245585"/>
            <a:ext cx="6989700" cy="204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¿QUÉ HACE UN CRM?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47887" y="3336531"/>
            <a:ext cx="3873118" cy="5807787"/>
            <a:chOff x="0" y="0"/>
            <a:chExt cx="1020080" cy="1529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0080" cy="1529623"/>
            </a:xfrm>
            <a:custGeom>
              <a:avLst/>
              <a:gdLst/>
              <a:ahLst/>
              <a:cxnLst/>
              <a:rect r="r" b="b" t="t" l="l"/>
              <a:pathLst>
                <a:path h="1529623" w="1020080">
                  <a:moveTo>
                    <a:pt x="101943" y="0"/>
                  </a:moveTo>
                  <a:lnTo>
                    <a:pt x="918137" y="0"/>
                  </a:lnTo>
                  <a:cubicBezTo>
                    <a:pt x="974439" y="0"/>
                    <a:pt x="1020080" y="45642"/>
                    <a:pt x="1020080" y="101943"/>
                  </a:cubicBezTo>
                  <a:lnTo>
                    <a:pt x="1020080" y="1427680"/>
                  </a:lnTo>
                  <a:cubicBezTo>
                    <a:pt x="1020080" y="1454717"/>
                    <a:pt x="1009340" y="1480646"/>
                    <a:pt x="990222" y="1499765"/>
                  </a:cubicBezTo>
                  <a:cubicBezTo>
                    <a:pt x="971104" y="1518883"/>
                    <a:pt x="945174" y="1529623"/>
                    <a:pt x="918137" y="1529623"/>
                  </a:cubicBezTo>
                  <a:lnTo>
                    <a:pt x="101943" y="1529623"/>
                  </a:lnTo>
                  <a:cubicBezTo>
                    <a:pt x="74906" y="1529623"/>
                    <a:pt x="48977" y="1518883"/>
                    <a:pt x="29858" y="1499765"/>
                  </a:cubicBezTo>
                  <a:cubicBezTo>
                    <a:pt x="10740" y="1480646"/>
                    <a:pt x="0" y="1454717"/>
                    <a:pt x="0" y="1427680"/>
                  </a:cubicBezTo>
                  <a:lnTo>
                    <a:pt x="0" y="101943"/>
                  </a:lnTo>
                  <a:cubicBezTo>
                    <a:pt x="0" y="74906"/>
                    <a:pt x="10740" y="48977"/>
                    <a:pt x="29858" y="29858"/>
                  </a:cubicBezTo>
                  <a:cubicBezTo>
                    <a:pt x="48977" y="10740"/>
                    <a:pt x="74906" y="0"/>
                    <a:pt x="10194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0080" cy="1567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07197" y="3660788"/>
            <a:ext cx="3370385" cy="359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2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Almacena información de clientes actuales y potenciales (nombre, dirección, Entre otros) e identifica sus actividades y puntos de contacto con la empresa.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9254" y="3660788"/>
            <a:ext cx="3370385" cy="519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2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Permiten realizar llamadas a los clientes con fines comerciales o de solución de problemas y luego guardan registros del historial de llamadas o de las interacciones de soporte técnico que ha realizado cada cliente.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26685" y="3584842"/>
            <a:ext cx="6606519" cy="5288481"/>
            <a:chOff x="0" y="0"/>
            <a:chExt cx="1739988" cy="1392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9989" cy="1392851"/>
            </a:xfrm>
            <a:custGeom>
              <a:avLst/>
              <a:gdLst/>
              <a:ahLst/>
              <a:cxnLst/>
              <a:rect r="r" b="b" t="t" l="l"/>
              <a:pathLst>
                <a:path h="1392851" w="1739989">
                  <a:moveTo>
                    <a:pt x="59765" y="0"/>
                  </a:moveTo>
                  <a:lnTo>
                    <a:pt x="1680224" y="0"/>
                  </a:lnTo>
                  <a:cubicBezTo>
                    <a:pt x="1696074" y="0"/>
                    <a:pt x="1711276" y="6297"/>
                    <a:pt x="1722484" y="17505"/>
                  </a:cubicBezTo>
                  <a:cubicBezTo>
                    <a:pt x="1733692" y="28713"/>
                    <a:pt x="1739989" y="43914"/>
                    <a:pt x="1739989" y="59765"/>
                  </a:cubicBezTo>
                  <a:lnTo>
                    <a:pt x="1739989" y="1333086"/>
                  </a:lnTo>
                  <a:cubicBezTo>
                    <a:pt x="1739989" y="1348937"/>
                    <a:pt x="1733692" y="1364138"/>
                    <a:pt x="1722484" y="1375346"/>
                  </a:cubicBezTo>
                  <a:cubicBezTo>
                    <a:pt x="1711276" y="1386555"/>
                    <a:pt x="1696074" y="1392851"/>
                    <a:pt x="1680224" y="1392851"/>
                  </a:cubicBezTo>
                  <a:lnTo>
                    <a:pt x="59765" y="1392851"/>
                  </a:lnTo>
                  <a:cubicBezTo>
                    <a:pt x="43914" y="1392851"/>
                    <a:pt x="28713" y="1386555"/>
                    <a:pt x="17505" y="1375346"/>
                  </a:cubicBezTo>
                  <a:cubicBezTo>
                    <a:pt x="6297" y="1364138"/>
                    <a:pt x="0" y="1348937"/>
                    <a:pt x="0" y="1333086"/>
                  </a:cubicBezTo>
                  <a:lnTo>
                    <a:pt x="0" y="59765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5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39988" cy="1430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202604" y="-2269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59212" y="8475430"/>
            <a:ext cx="971055" cy="934870"/>
            <a:chOff x="0" y="0"/>
            <a:chExt cx="255751" cy="246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70059" y="-1671910"/>
            <a:ext cx="4378481" cy="43784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62478" y="3887870"/>
            <a:ext cx="5134934" cy="4775489"/>
          </a:xfrm>
          <a:custGeom>
            <a:avLst/>
            <a:gdLst/>
            <a:ahLst/>
            <a:cxnLst/>
            <a:rect r="r" b="b" t="t" l="l"/>
            <a:pathLst>
              <a:path h="4775489" w="5134934">
                <a:moveTo>
                  <a:pt x="0" y="0"/>
                </a:moveTo>
                <a:lnTo>
                  <a:pt x="5134934" y="0"/>
                </a:lnTo>
                <a:lnTo>
                  <a:pt x="5134934" y="4775488"/>
                </a:lnTo>
                <a:lnTo>
                  <a:pt x="0" y="4775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78398" y="698305"/>
            <a:ext cx="10408501" cy="249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PARA UNA MEJOR TOMA DE DECISIONES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9148" y="4303480"/>
            <a:ext cx="54770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220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Listar ventajas y desventajas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733" y="3610812"/>
            <a:ext cx="7166801" cy="5874165"/>
            <a:chOff x="0" y="0"/>
            <a:chExt cx="1887553" cy="154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62466" y="3610812"/>
            <a:ext cx="7166801" cy="5874165"/>
            <a:chOff x="0" y="0"/>
            <a:chExt cx="1887553" cy="154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98877" y="3799401"/>
            <a:ext cx="5286513" cy="5458899"/>
          </a:xfrm>
          <a:custGeom>
            <a:avLst/>
            <a:gdLst/>
            <a:ahLst/>
            <a:cxnLst/>
            <a:rect r="r" b="b" t="t" l="l"/>
            <a:pathLst>
              <a:path h="5458899" w="5286513">
                <a:moveTo>
                  <a:pt x="0" y="0"/>
                </a:moveTo>
                <a:lnTo>
                  <a:pt x="5286513" y="0"/>
                </a:lnTo>
                <a:lnTo>
                  <a:pt x="5286513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10" y="3818445"/>
            <a:ext cx="5286513" cy="5458899"/>
          </a:xfrm>
          <a:custGeom>
            <a:avLst/>
            <a:gdLst/>
            <a:ahLst/>
            <a:cxnLst/>
            <a:rect r="r" b="b" t="t" l="l"/>
            <a:pathLst>
              <a:path h="5458899" w="5286513">
                <a:moveTo>
                  <a:pt x="0" y="0"/>
                </a:moveTo>
                <a:lnTo>
                  <a:pt x="5286513" y="0"/>
                </a:lnTo>
                <a:lnTo>
                  <a:pt x="5286513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69238" y="865310"/>
            <a:ext cx="5832197" cy="22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1"/>
              </a:lnSpc>
            </a:pPr>
            <a:r>
              <a:rPr lang="en-US" sz="90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FODA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733" y="3610812"/>
            <a:ext cx="7166801" cy="5874165"/>
            <a:chOff x="0" y="0"/>
            <a:chExt cx="1887553" cy="154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62466" y="3610812"/>
            <a:ext cx="7166801" cy="5874165"/>
            <a:chOff x="0" y="0"/>
            <a:chExt cx="1887553" cy="154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98877" y="3799401"/>
            <a:ext cx="5286513" cy="5458899"/>
          </a:xfrm>
          <a:custGeom>
            <a:avLst/>
            <a:gdLst/>
            <a:ahLst/>
            <a:cxnLst/>
            <a:rect r="r" b="b" t="t" l="l"/>
            <a:pathLst>
              <a:path h="5458899" w="5286513">
                <a:moveTo>
                  <a:pt x="0" y="0"/>
                </a:moveTo>
                <a:lnTo>
                  <a:pt x="5286513" y="0"/>
                </a:lnTo>
                <a:lnTo>
                  <a:pt x="5286513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10" y="3818445"/>
            <a:ext cx="5286513" cy="5458899"/>
          </a:xfrm>
          <a:custGeom>
            <a:avLst/>
            <a:gdLst/>
            <a:ahLst/>
            <a:cxnLst/>
            <a:rect r="r" b="b" t="t" l="l"/>
            <a:pathLst>
              <a:path h="5458899" w="5286513">
                <a:moveTo>
                  <a:pt x="0" y="0"/>
                </a:moveTo>
                <a:lnTo>
                  <a:pt x="5286513" y="0"/>
                </a:lnTo>
                <a:lnTo>
                  <a:pt x="5286513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69238" y="865310"/>
            <a:ext cx="5832197" cy="22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1"/>
              </a:lnSpc>
            </a:pPr>
            <a:r>
              <a:rPr lang="en-US" sz="90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FODA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450" cy="10263831"/>
          </a:xfrm>
          <a:custGeom>
            <a:avLst/>
            <a:gdLst/>
            <a:ahLst/>
            <a:cxnLst/>
            <a:rect r="r" b="b" t="t" l="l"/>
            <a:pathLst>
              <a:path h="10263831" w="18287450">
                <a:moveTo>
                  <a:pt x="0" y="0"/>
                </a:moveTo>
                <a:lnTo>
                  <a:pt x="18287450" y="0"/>
                </a:lnTo>
                <a:lnTo>
                  <a:pt x="18287450" y="10263831"/>
                </a:lnTo>
                <a:lnTo>
                  <a:pt x="0" y="1026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5948" y="1588523"/>
            <a:ext cx="14818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Corto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39983" y="236181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3727" y="3391923"/>
            <a:ext cx="3463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97282" y="2790860"/>
            <a:ext cx="11025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09:40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01636" y="3648781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97282" y="1934245"/>
            <a:ext cx="11025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09:15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967" y="4992370"/>
            <a:ext cx="5683945" cy="499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202002364 - Dayana Reyes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201314564 - Ronald Ordoñez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202002042 - Paulo Mérida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201900597 - Joaquin Ortega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201904042- Cristian Lopez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202003894 - Estuardo Son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201020697 - Esteban Palacios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201901604 - Belen Contreas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202012039 - Angel sique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202003959 - Angel Marroquín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202004770 - Ronaldo Posadas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201906444 - Saúl Menchú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201709282 - Carlos Martinez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201807032 - Douglas Soch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202105561 - Jeser Rodas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14736" y="4992370"/>
            <a:ext cx="5683945" cy="499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202002793 - Hugo Martínez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201612511 - Luis Garcia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202001800 - José Ibarra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201902714 - Kevin Josué Calderón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201807253 - Brian Erazo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201700700 - Luis Falla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201902502 - Carlos Soto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201900956 - Rivaldo Tojín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201907483 - David Eduardo López Morales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201807389- Gladys Ajuchán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202006629 - Wilber Zúñiga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202104782 - Anthony Samuel Zea Herrera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201404202 - Khristian Garcia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202103718 - Harry Gómez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201602659 - Cecilia Cotzajay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3506" y="4825682"/>
            <a:ext cx="5683945" cy="532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202000424 - Jonatan Garcia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201904016 - Cesar Martínez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201800992-Kevin Pozuelos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202006353 - Josue Zuleta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201902698- Pablo Batz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201807169-Abdul Chacon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201801460-Zenaida Chacón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201549059 - Alexander lux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201901374-Juan Pablo Gonzalez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202003892 - Diego Arriaga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202113553 - Kevin Ernesto García Hernández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201902363 - Christopher Iván Monterroso Alegria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201900619 - Yonathan Alexander Hernández Satz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201900716 - Kelly Mischel Herrera Espino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201612174 - Alberto Gabriel Reyes Ning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202004763 - Cristian Noé Axpuac Aspuac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2064836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4050" y="2064836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50" y="4119903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3"/>
                </a:lnTo>
                <a:lnTo>
                  <a:pt x="0" y="192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44050" y="4118098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8750" y="6240762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4050" y="6238956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3"/>
                </a:lnTo>
                <a:lnTo>
                  <a:pt x="0" y="192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0724" y="209550"/>
            <a:ext cx="10306551" cy="185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sz="770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CARACTERÍSTICAS </a:t>
            </a:r>
          </a:p>
          <a:p>
            <a:pPr algn="ctr">
              <a:lnSpc>
                <a:spcPts val="7092"/>
              </a:lnSpc>
            </a:pPr>
            <a:r>
              <a:rPr lang="en-US" sz="770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 UN CRM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5364" y="2415920"/>
            <a:ext cx="5961972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2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Gestión de datos, relaciones con clientes y leads, comunicación y estrategias de ventas.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0664" y="6717040"/>
            <a:ext cx="5961972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Gestión de campañas de marketing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0664" y="2591597"/>
            <a:ext cx="5961972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Integración con herramientas externas.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20664" y="4889651"/>
            <a:ext cx="596197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Servicio al cliente y soporte.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5364" y="4676410"/>
            <a:ext cx="5961972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Gestión de ventas y oportunidades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5364" y="6717040"/>
            <a:ext cx="5961972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Análisis y generación de informes.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486400" y="8294024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2"/>
                </a:lnTo>
                <a:lnTo>
                  <a:pt x="0" y="1928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34877" y="8572438"/>
            <a:ext cx="5961972" cy="13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Agilización de procesos mediante la automatización y segmentación de clientes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733" y="3610812"/>
            <a:ext cx="7166801" cy="5874165"/>
            <a:chOff x="0" y="0"/>
            <a:chExt cx="1887553" cy="154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62466" y="3610812"/>
            <a:ext cx="7166801" cy="5874165"/>
            <a:chOff x="0" y="0"/>
            <a:chExt cx="1887553" cy="154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7553" cy="1547105"/>
            </a:xfrm>
            <a:custGeom>
              <a:avLst/>
              <a:gdLst/>
              <a:ahLst/>
              <a:cxnLst/>
              <a:rect r="r" b="b" t="t" l="l"/>
              <a:pathLst>
                <a:path h="1547105" w="1887553">
                  <a:moveTo>
                    <a:pt x="37809" y="0"/>
                  </a:moveTo>
                  <a:lnTo>
                    <a:pt x="1849744" y="0"/>
                  </a:lnTo>
                  <a:cubicBezTo>
                    <a:pt x="1859771" y="0"/>
                    <a:pt x="1869388" y="3983"/>
                    <a:pt x="1876479" y="11074"/>
                  </a:cubicBezTo>
                  <a:cubicBezTo>
                    <a:pt x="1883569" y="18164"/>
                    <a:pt x="1887553" y="27781"/>
                    <a:pt x="1887553" y="37809"/>
                  </a:cubicBezTo>
                  <a:lnTo>
                    <a:pt x="1887553" y="1509297"/>
                  </a:lnTo>
                  <a:cubicBezTo>
                    <a:pt x="1887553" y="1519324"/>
                    <a:pt x="1883569" y="1528941"/>
                    <a:pt x="1876479" y="1536031"/>
                  </a:cubicBezTo>
                  <a:cubicBezTo>
                    <a:pt x="1869388" y="1543122"/>
                    <a:pt x="1859771" y="1547105"/>
                    <a:pt x="1849744" y="1547105"/>
                  </a:cubicBezTo>
                  <a:lnTo>
                    <a:pt x="37809" y="1547105"/>
                  </a:lnTo>
                  <a:cubicBezTo>
                    <a:pt x="27781" y="1547105"/>
                    <a:pt x="18164" y="1543122"/>
                    <a:pt x="11074" y="1536031"/>
                  </a:cubicBezTo>
                  <a:cubicBezTo>
                    <a:pt x="3983" y="1528941"/>
                    <a:pt x="0" y="1519324"/>
                    <a:pt x="0" y="1509297"/>
                  </a:cubicBezTo>
                  <a:lnTo>
                    <a:pt x="0" y="37809"/>
                  </a:lnTo>
                  <a:cubicBezTo>
                    <a:pt x="0" y="27781"/>
                    <a:pt x="3983" y="18164"/>
                    <a:pt x="11074" y="11074"/>
                  </a:cubicBezTo>
                  <a:cubicBezTo>
                    <a:pt x="18164" y="3983"/>
                    <a:pt x="27781" y="0"/>
                    <a:pt x="3780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87553" cy="158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28933" y="3896384"/>
            <a:ext cx="6426401" cy="5303020"/>
          </a:xfrm>
          <a:custGeom>
            <a:avLst/>
            <a:gdLst/>
            <a:ahLst/>
            <a:cxnLst/>
            <a:rect r="r" b="b" t="t" l="l"/>
            <a:pathLst>
              <a:path h="5303020" w="6426401">
                <a:moveTo>
                  <a:pt x="0" y="0"/>
                </a:moveTo>
                <a:lnTo>
                  <a:pt x="6426401" y="0"/>
                </a:lnTo>
                <a:lnTo>
                  <a:pt x="6426401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46055" y="3882862"/>
            <a:ext cx="6199623" cy="5330065"/>
          </a:xfrm>
          <a:custGeom>
            <a:avLst/>
            <a:gdLst/>
            <a:ahLst/>
            <a:cxnLst/>
            <a:rect r="r" b="b" t="t" l="l"/>
            <a:pathLst>
              <a:path h="5330065" w="6199623">
                <a:moveTo>
                  <a:pt x="0" y="0"/>
                </a:moveTo>
                <a:lnTo>
                  <a:pt x="6199623" y="0"/>
                </a:lnTo>
                <a:lnTo>
                  <a:pt x="6199623" y="5330065"/>
                </a:lnTo>
                <a:lnTo>
                  <a:pt x="0" y="5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70698" y="529502"/>
            <a:ext cx="12946603" cy="22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1"/>
              </a:lnSpc>
            </a:pPr>
            <a:r>
              <a:rPr lang="en-US" sz="90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TIPOS DE IMPLEMENTACIÓN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8330" y="364490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4470" y="4883730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4470" y="6098878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4706" y="5284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560" y="1285875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TIPOS DE CRM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6927" y="3907423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CRM OPERATIVO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53068" y="515043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CRM ANALÍTICO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0318" y="6362629"/>
            <a:ext cx="45035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CRM COLABORATIVO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8634" y="3190562"/>
            <a:ext cx="12630733" cy="51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508" indent="-395254" lvl="1">
              <a:lnSpc>
                <a:spcPts val="5126"/>
              </a:lnSpc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Agiliza y simplifica los principales proceso de negocio de una empresa, abarcando marketing, ventas y servicio al cliente.</a:t>
            </a:r>
          </a:p>
          <a:p>
            <a:pPr algn="l" marL="790508" indent="-395254" lvl="1">
              <a:lnSpc>
                <a:spcPts val="5126"/>
              </a:lnSpc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Ayuda a generar oportunidades potenciales y convertirlas en contactos.</a:t>
            </a:r>
          </a:p>
          <a:p>
            <a:pPr algn="l" marL="790508" indent="-395254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Proporciona la infraestructura necesaria de servicio al cliente para satisfacerlos y retenerlos.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1560" y="1343025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 OPERATIVO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4192913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540496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6620109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4706" y="5284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560" y="1285875"/>
            <a:ext cx="14864881" cy="23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SUS COMPONENTES BÁSICOS SON: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70607" y="4348940"/>
            <a:ext cx="6378247" cy="66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AUTOMATIZACIÓN EN MARKETING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8154" y="5549656"/>
            <a:ext cx="4631693" cy="66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AUTOMATIZACIÓN EN VENTAS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4997" y="6776136"/>
            <a:ext cx="3478005" cy="66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SERVICIO AL CLIENTE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560" y="3606696"/>
            <a:ext cx="13723661" cy="451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0508" indent="-395254" lvl="1">
              <a:lnSpc>
                <a:spcPts val="5126"/>
              </a:lnSpc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 centra en datos, análisis de informes</a:t>
            </a:r>
          </a:p>
          <a:p>
            <a:pPr algn="just" marL="790508" indent="-395254" lvl="1">
              <a:lnSpc>
                <a:spcPts val="5126"/>
              </a:lnSpc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Debe contar con reglas y métodos establecidos para generar reportes</a:t>
            </a:r>
          </a:p>
          <a:p>
            <a:pPr algn="just" marL="790508" indent="-395254" lvl="1">
              <a:lnSpc>
                <a:spcPts val="5126"/>
              </a:lnSpc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Están pensados para segmentar de forma adecuada a los diferentes públicos de una empresa y así optimizar el alcance de las campañas de marketing</a:t>
            </a:r>
          </a:p>
          <a:p>
            <a:pPr algn="just" marL="790508" indent="-395254" lvl="1">
              <a:lnSpc>
                <a:spcPts val="5126"/>
              </a:lnSpc>
              <a:spcBef>
                <a:spcPct val="0"/>
              </a:spcBef>
              <a:buFont typeface="Arial"/>
              <a:buChar char="•"/>
            </a:pPr>
            <a:r>
              <a:rPr lang="en-US" sz="3661" spc="2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Mejoran la toma de decisiones de una empresa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0950" y="1343025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CRM ANALÍTICO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88245" y="5780212"/>
            <a:ext cx="971055" cy="934870"/>
            <a:chOff x="0" y="0"/>
            <a:chExt cx="255751" cy="246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DAGefCPlIMc</dc:identifier>
  <dcterms:modified xsi:type="dcterms:W3CDTF">2011-08-01T06:04:30Z</dcterms:modified>
  <cp:revision>1</cp:revision>
  <dc:title>SOG2 | Clase 2 - 1S2025</dc:title>
</cp:coreProperties>
</file>